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71" r:id="rId4"/>
    <p:sldId id="260" r:id="rId5"/>
    <p:sldId id="261" r:id="rId6"/>
    <p:sldId id="264" r:id="rId7"/>
    <p:sldId id="279" r:id="rId8"/>
    <p:sldId id="262" r:id="rId9"/>
    <p:sldId id="265" r:id="rId10"/>
    <p:sldId id="263" r:id="rId11"/>
    <p:sldId id="266" r:id="rId12"/>
    <p:sldId id="284" r:id="rId13"/>
    <p:sldId id="287" r:id="rId14"/>
    <p:sldId id="288" r:id="rId15"/>
    <p:sldId id="289" r:id="rId16"/>
    <p:sldId id="290" r:id="rId17"/>
    <p:sldId id="291" r:id="rId18"/>
    <p:sldId id="29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DDD"/>
    <a:srgbClr val="FAC09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5599" autoAdjust="0"/>
    <p:restoredTop sz="94660"/>
  </p:normalViewPr>
  <p:slideViewPr>
    <p:cSldViewPr>
      <p:cViewPr varScale="1">
        <p:scale>
          <a:sx n="104" d="100"/>
          <a:sy n="104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53F7A-6B2B-4138-83E5-AF87974A1C2A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3E089-F08D-4C92-AAE2-E98D90A06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8B227-565E-4C5C-A1A8-18B1255FC2F6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8B5DC-6249-4ACB-88F3-E8E3DD05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8B5DC-6249-4ACB-88F3-E8E3DD0568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8B5DC-6249-4ACB-88F3-E8E3DD0568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A8EF-77A4-4DDA-9BA0-7929DD49D11A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8B1A-AC05-421A-80AD-C9BE7356C3B0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2622-32A9-4597-A93E-625CA65AC70A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E307-5ADA-4BEE-AC49-DD3E4C3BC932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2E4-0008-4D77-B2BF-4C7DAA68FA5A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44B-BCD8-4906-9EA5-8B804C5B18B6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19F0-653F-4F49-A87A-0D455ECE849B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09E6-71C2-439D-A12D-14E867651DAF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D6A-9733-402F-987F-1A627FA2DAC8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1379-C667-4FD6-B8F9-A4E668EC7F9A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2D65-4392-461B-A3AC-34F75282A430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6E9A-C33F-4A76-8CE0-6D32C5270364}" type="datetime1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C9C7-5531-43A4-AA9C-2BB6BF220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Dan_Agnew" TargetMode="External"/><Relationship Id="rId2" Type="http://schemas.openxmlformats.org/officeDocument/2006/relationships/hyperlink" Target="http://twitter.com/susanbee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weetdeck.com/" TargetMode="External"/><Relationship Id="rId5" Type="http://schemas.openxmlformats.org/officeDocument/2006/relationships/hyperlink" Target="http://twitter.com/susanbeebe/status/1464284202" TargetMode="External"/><Relationship Id="rId4" Type="http://schemas.openxmlformats.org/officeDocument/2006/relationships/hyperlink" Target="http://twitter.com/LeeDrak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400"/>
          </a:xfrm>
        </p:spPr>
        <p:txBody>
          <a:bodyPr/>
          <a:lstStyle/>
          <a:p>
            <a:r>
              <a:rPr lang="en-US" dirty="0" smtClean="0"/>
              <a:t>A Scalable Internet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Nirmala Shenoy, Victor Perotti,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Rochester Institute of Technology (RIT)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Technical and socioeconomic studies</a:t>
            </a:r>
          </a:p>
          <a:p>
            <a:pPr lvl="1"/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Koushik Kar, Aparna Gupta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Rensselaer Polytechnic Institute (RPI)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Technical and business studies</a:t>
            </a:r>
          </a:p>
          <a:p>
            <a:pPr lvl="1"/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Murat Yuksel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Nevada, Reno (UNR)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Technical studies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0"/>
            <a:ext cx="3733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Roaming User 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762000" y="1676400"/>
            <a:ext cx="4597400" cy="183968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/>
          <p:cNvSpPr/>
          <p:nvPr/>
        </p:nvSpPr>
        <p:spPr>
          <a:xfrm>
            <a:off x="1314076" y="332014"/>
            <a:ext cx="2980765" cy="155665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138251" y="1357139"/>
            <a:ext cx="1061357" cy="567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1245560" y="1888564"/>
            <a:ext cx="1627414" cy="709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954306" y="1958575"/>
            <a:ext cx="990600" cy="567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2463532" y="2112734"/>
            <a:ext cx="1072192" cy="319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712676" y="1946889"/>
            <a:ext cx="1567492" cy="1774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551144" y="1463275"/>
            <a:ext cx="990600" cy="567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78635" y="898071"/>
            <a:ext cx="993588" cy="299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378635" y="1069549"/>
            <a:ext cx="461309" cy="32382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946400" y="1074964"/>
            <a:ext cx="425824" cy="2776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56017" y="2525485"/>
            <a:ext cx="425824" cy="21227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97959" y="2383971"/>
            <a:ext cx="1490382" cy="42454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49606" y="2950028"/>
            <a:ext cx="425824" cy="2996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514164" y="2596243"/>
            <a:ext cx="638735" cy="35378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597959" y="2313214"/>
            <a:ext cx="2413000" cy="10071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79826" y="3036259"/>
            <a:ext cx="1132115" cy="110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724567" y="2975642"/>
            <a:ext cx="995994" cy="2155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5646084" y="2812116"/>
            <a:ext cx="1295400" cy="3955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loud 48"/>
          <p:cNvSpPr/>
          <p:nvPr/>
        </p:nvSpPr>
        <p:spPr>
          <a:xfrm>
            <a:off x="5181600" y="1600200"/>
            <a:ext cx="3505200" cy="1524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4038600" y="990601"/>
            <a:ext cx="1600200" cy="914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33400" y="5029200"/>
            <a:ext cx="685800" cy="381000"/>
            <a:chOff x="990600" y="5105400"/>
            <a:chExt cx="685800" cy="381000"/>
          </a:xfrm>
        </p:grpSpPr>
        <p:sp>
          <p:nvSpPr>
            <p:cNvPr id="77" name="Oval 76"/>
            <p:cNvSpPr/>
            <p:nvPr/>
          </p:nvSpPr>
          <p:spPr>
            <a:xfrm>
              <a:off x="990600" y="5105400"/>
              <a:ext cx="685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990600" y="5105400"/>
              <a:ext cx="685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MN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1219200" y="4572000"/>
            <a:ext cx="12192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Request – length=00, Afield=01 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0" y="1676400"/>
            <a:ext cx="1371600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0" y="175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AAA server</a:t>
            </a:r>
            <a:endParaRPr lang="en-US" b="1" dirty="0"/>
          </a:p>
        </p:txBody>
      </p:sp>
      <p:cxnSp>
        <p:nvCxnSpPr>
          <p:cNvPr id="93" name="Straight Arrow Connector 92"/>
          <p:cNvCxnSpPr/>
          <p:nvPr/>
        </p:nvCxnSpPr>
        <p:spPr>
          <a:xfrm rot="16200000" flipV="1">
            <a:off x="-38100" y="2705100"/>
            <a:ext cx="1524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28600" y="5638800"/>
            <a:ext cx="32004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Address assigned – 3.1:1:1:1:x</a:t>
            </a:r>
            <a:endParaRPr lang="en-US" dirty="0"/>
          </a:p>
        </p:txBody>
      </p:sp>
      <p:sp>
        <p:nvSpPr>
          <p:cNvPr id="96" name="Freeform 95"/>
          <p:cNvSpPr/>
          <p:nvPr/>
        </p:nvSpPr>
        <p:spPr>
          <a:xfrm>
            <a:off x="1097280" y="5379720"/>
            <a:ext cx="3261360" cy="251460"/>
          </a:xfrm>
          <a:custGeom>
            <a:avLst/>
            <a:gdLst>
              <a:gd name="connsiteX0" fmla="*/ 0 w 3261360"/>
              <a:gd name="connsiteY0" fmla="*/ 0 h 251460"/>
              <a:gd name="connsiteX1" fmla="*/ 929640 w 3261360"/>
              <a:gd name="connsiteY1" fmla="*/ 243840 h 251460"/>
              <a:gd name="connsiteX2" fmla="*/ 3261360 w 3261360"/>
              <a:gd name="connsiteY2" fmla="*/ 45720 h 251460"/>
              <a:gd name="connsiteX3" fmla="*/ 3261360 w 3261360"/>
              <a:gd name="connsiteY3" fmla="*/ 45720 h 25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251460">
                <a:moveTo>
                  <a:pt x="0" y="0"/>
                </a:moveTo>
                <a:cubicBezTo>
                  <a:pt x="193040" y="118110"/>
                  <a:pt x="386080" y="236220"/>
                  <a:pt x="929640" y="243840"/>
                </a:cubicBezTo>
                <a:cubicBezTo>
                  <a:pt x="1473200" y="251460"/>
                  <a:pt x="3261360" y="45720"/>
                  <a:pt x="3261360" y="45720"/>
                </a:cubicBezTo>
                <a:lnTo>
                  <a:pt x="3261360" y="45720"/>
                </a:ln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4191000" y="5029200"/>
            <a:ext cx="685800" cy="381000"/>
            <a:chOff x="990600" y="5105400"/>
            <a:chExt cx="685800" cy="381000"/>
          </a:xfrm>
        </p:grpSpPr>
        <p:sp>
          <p:nvSpPr>
            <p:cNvPr id="98" name="Oval 97"/>
            <p:cNvSpPr/>
            <p:nvPr/>
          </p:nvSpPr>
          <p:spPr>
            <a:xfrm>
              <a:off x="990600" y="5105400"/>
              <a:ext cx="685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990600" y="5105400"/>
              <a:ext cx="685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MN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1" name="Straight Arrow Connector 100"/>
          <p:cNvCxnSpPr/>
          <p:nvPr/>
        </p:nvCxnSpPr>
        <p:spPr>
          <a:xfrm rot="16200000" flipV="1">
            <a:off x="4038600" y="4419600"/>
            <a:ext cx="9906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953000" y="4800600"/>
            <a:ext cx="12192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Request – length=00, Afield=01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4038600" y="5715000"/>
            <a:ext cx="32004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Address assigned – 3.1:1:1:2:x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81000" y="6172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 HOME ADDRESS CONCEPT – LOCATE BY NAME SERVICE ONLY</a:t>
            </a:r>
            <a:endParaRPr lang="en-US" sz="2400" b="1" dirty="0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828800" y="7620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352800" y="7620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514600" y="12954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914400" y="21336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DR1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752600" y="26670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DR2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2819400" y="2667000"/>
            <a:ext cx="685800" cy="533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DR3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962400" y="22098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DR4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62000" y="36576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886200" y="35814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6248400" y="36576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91000" y="533400"/>
            <a:ext cx="1524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Cloud ID 1.1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91200" y="2133600"/>
            <a:ext cx="1828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Cloud ID– 2.1:2 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209800" y="1905000"/>
            <a:ext cx="1828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Cloud ID– 2.1:1 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752600" y="3657600"/>
            <a:ext cx="182880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Cloud ID– 3.1:1:1 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086600" y="3657600"/>
            <a:ext cx="182880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Cloud ID– 3.1:2:1 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6172200" y="4267200"/>
            <a:ext cx="1143000" cy="381000"/>
            <a:chOff x="500743" y="1219200"/>
            <a:chExt cx="718457" cy="381000"/>
          </a:xfrm>
        </p:grpSpPr>
        <p:sp>
          <p:nvSpPr>
            <p:cNvPr id="94" name="Rounded Rectangle 93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3.1</a:t>
              </a:r>
              <a:r>
                <a:rPr lang="en-US" b="1" dirty="0" smtClean="0"/>
                <a:t>:2:1:</a:t>
              </a:r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572000" y="3886200"/>
            <a:ext cx="1143000" cy="381000"/>
            <a:chOff x="500743" y="1219200"/>
            <a:chExt cx="718457" cy="381000"/>
          </a:xfrm>
        </p:grpSpPr>
        <p:sp>
          <p:nvSpPr>
            <p:cNvPr id="103" name="Rounded Rectangle 102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3.1</a:t>
              </a:r>
              <a:r>
                <a:rPr lang="en-US" b="1" dirty="0" smtClean="0"/>
                <a:t>:1:1:</a:t>
              </a:r>
              <a:r>
                <a:rPr lang="en-US" b="1" dirty="0" smtClean="0">
                  <a:solidFill>
                    <a:srgbClr val="FF0000"/>
                  </a:solidFill>
                </a:rPr>
                <a:t>2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28600" y="4114800"/>
            <a:ext cx="1143000" cy="381000"/>
            <a:chOff x="500743" y="1219200"/>
            <a:chExt cx="718457" cy="381000"/>
          </a:xfrm>
        </p:grpSpPr>
        <p:sp>
          <p:nvSpPr>
            <p:cNvPr id="109" name="Rounded Rectangle 108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3.1</a:t>
              </a:r>
              <a:r>
                <a:rPr lang="en-US" b="1" dirty="0" smtClean="0"/>
                <a:t>:1:1:</a:t>
              </a:r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cxnSp>
        <p:nvCxnSpPr>
          <p:cNvPr id="87" name="Straight Arrow Connector 86"/>
          <p:cNvCxnSpPr/>
          <p:nvPr/>
        </p:nvCxnSpPr>
        <p:spPr>
          <a:xfrm rot="5400000" flipH="1" flipV="1">
            <a:off x="723900" y="4381500"/>
            <a:ext cx="838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>
            <a:off x="1371600" y="1905000"/>
            <a:ext cx="2743200" cy="1676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ounded Rectangle 112"/>
          <p:cNvSpPr/>
          <p:nvPr/>
        </p:nvSpPr>
        <p:spPr>
          <a:xfrm>
            <a:off x="304800" y="304800"/>
            <a:ext cx="1371600" cy="609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81000" y="38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AAA server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7315200" y="1143000"/>
            <a:ext cx="1371600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7391400" y="121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AAA server</a:t>
            </a:r>
            <a:endParaRPr lang="en-US" b="1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6477000" y="4114800"/>
            <a:ext cx="3200400" cy="2286000"/>
            <a:chOff x="6629400" y="4343400"/>
            <a:chExt cx="2819400" cy="1828800"/>
          </a:xfrm>
        </p:grpSpPr>
        <p:sp>
          <p:nvSpPr>
            <p:cNvPr id="117" name="Explosion 2 116"/>
            <p:cNvSpPr/>
            <p:nvPr/>
          </p:nvSpPr>
          <p:spPr>
            <a:xfrm>
              <a:off x="6629400" y="4343400"/>
              <a:ext cx="2819400" cy="1828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300686" y="489204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TIER LEVEL DISTRIBUTED AAA SERVERs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1" grpId="0" animBg="1"/>
      <p:bldP spid="95" grpId="0" animBg="1"/>
      <p:bldP spid="96" grpId="0" animBg="1"/>
      <p:bldP spid="104" grpId="0" animBg="1"/>
      <p:bldP spid="104" grpId="1" animBg="1"/>
      <p:bldP spid="105" grpId="0" animBg="1"/>
      <p:bldP spid="106" grpId="0"/>
      <p:bldP spid="113" grpId="0" animBg="1"/>
      <p:bldP spid="1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581400" cy="838199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smtClean="0"/>
              <a:t>Application with reliable transmission if required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438401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 Services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048000"/>
            <a:ext cx="3581400" cy="1371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up/down,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Intra-tier 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 smtClean="0"/>
              <a:t>Medium Access control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419600"/>
            <a:ext cx="3581400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Physical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layer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16764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 routing table size -4096</a:t>
            </a:r>
          </a:p>
          <a:p>
            <a:r>
              <a:rPr lang="en-US" sz="2400" dirty="0" smtClean="0"/>
              <a:t>Tier 1 ISPs - around 10 entries</a:t>
            </a:r>
          </a:p>
          <a:p>
            <a:r>
              <a:rPr lang="en-US" sz="2400" dirty="0" smtClean="0"/>
              <a:t>Impact on all optical networks</a:t>
            </a:r>
          </a:p>
          <a:p>
            <a:endParaRPr lang="en-US" sz="2400" dirty="0"/>
          </a:p>
          <a:p>
            <a:r>
              <a:rPr lang="en-US" sz="2400" dirty="0" smtClean="0"/>
              <a:t>Inter ISP agreements (RPI &amp;UNR)</a:t>
            </a:r>
          </a:p>
          <a:p>
            <a:endParaRPr lang="en-US" sz="2400" dirty="0"/>
          </a:p>
          <a:p>
            <a:r>
              <a:rPr lang="en-US" sz="2400" dirty="0" smtClean="0"/>
              <a:t>ISP - transit services (RPI &amp; UNR)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Socioeconomic and Business Impact studies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Socioeconomic Piece: Towards Understanding the Market Context for Network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5344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Initial Business Industry Analysis</a:t>
            </a:r>
          </a:p>
          <a:p>
            <a:r>
              <a:rPr lang="en-US" sz="4400" dirty="0" smtClean="0"/>
              <a:t>Buyer Power</a:t>
            </a:r>
          </a:p>
          <a:p>
            <a:r>
              <a:rPr lang="en-US" sz="4400" dirty="0" smtClean="0"/>
              <a:t>Language check: Deployment </a:t>
            </a:r>
            <a:r>
              <a:rPr lang="en-US" sz="4800" dirty="0" smtClean="0"/>
              <a:t>≠</a:t>
            </a:r>
            <a:r>
              <a:rPr lang="en-US" sz="4400" dirty="0" smtClean="0"/>
              <a:t> Adoption</a:t>
            </a: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forces are prevalent in the Internet Industry?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560607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9800" y="1676400"/>
            <a:ext cx="2971800" cy="36933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Traditional Business Analysis (ala Porter) looks at 5 Forces in an Industry.</a:t>
            </a:r>
          </a:p>
          <a:p>
            <a:endParaRPr lang="en-US" dirty="0" smtClean="0"/>
          </a:p>
          <a:p>
            <a:r>
              <a:rPr lang="en-US" dirty="0" smtClean="0"/>
              <a:t>Collectively, these forces inform the business opportunities available in this Industry</a:t>
            </a:r>
          </a:p>
          <a:p>
            <a:endParaRPr lang="en-US" dirty="0" smtClean="0"/>
          </a:p>
          <a:p>
            <a:r>
              <a:rPr lang="en-US" dirty="0" smtClean="0"/>
              <a:t>Note: The threat of New Entrants and Supplier Power are the key Drivers according to </a:t>
            </a:r>
            <a:r>
              <a:rPr lang="en-US" dirty="0" err="1" smtClean="0"/>
              <a:t>Datamonitor</a:t>
            </a:r>
            <a:r>
              <a:rPr lang="en-US" dirty="0" smtClean="0"/>
              <a:t> 2007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entities are capturing value?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5225430" cy="452596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867400" y="2133600"/>
            <a:ext cx="2971800" cy="25853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Shawn O'Donnell’s 2002 Economic Map of the Internet is being enhanced to reflect the state of the 2009 Internet Industry. </a:t>
            </a:r>
          </a:p>
          <a:p>
            <a:endParaRPr lang="en-US" dirty="0" smtClean="0"/>
          </a:p>
          <a:p>
            <a:r>
              <a:rPr lang="en-US" dirty="0" smtClean="0"/>
              <a:t>An Economic Value Map can help to identify key influencers in the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else is happening?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b="1" dirty="0" smtClean="0"/>
              <a:t>Web could collapse as video demand soars</a:t>
            </a:r>
            <a:r>
              <a:rPr lang="en-US" dirty="0" smtClean="0"/>
              <a:t>” –</a:t>
            </a:r>
            <a:r>
              <a:rPr lang="en-US" sz="2400" dirty="0" smtClean="0"/>
              <a:t>Daily Telegraph 4/28/2008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“Study: 44% Of Internet Traffic Is Peer-to-Peer” </a:t>
            </a:r>
            <a:r>
              <a:rPr lang="en-US" sz="2400" dirty="0" smtClean="0"/>
              <a:t>Multichannel News 6/23/2008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“</a:t>
            </a:r>
            <a:r>
              <a:rPr lang="en-US" b="1" dirty="0" err="1" smtClean="0"/>
              <a:t>NebuAd</a:t>
            </a:r>
            <a:r>
              <a:rPr lang="en-US" b="1" dirty="0" smtClean="0"/>
              <a:t> loses CEO, business model in wake of tracking furor” </a:t>
            </a:r>
            <a:r>
              <a:rPr lang="en-US" sz="2400" dirty="0" err="1" smtClean="0"/>
              <a:t>Ars</a:t>
            </a:r>
            <a:r>
              <a:rPr lang="en-US" sz="2400" dirty="0" smtClean="0"/>
              <a:t> </a:t>
            </a:r>
            <a:r>
              <a:rPr lang="en-US" sz="2400" dirty="0" err="1" smtClean="0"/>
              <a:t>Technica</a:t>
            </a:r>
            <a:r>
              <a:rPr lang="en-US" sz="2400" dirty="0" smtClean="0"/>
              <a:t> 12/5/2008</a:t>
            </a:r>
          </a:p>
          <a:p>
            <a:pPr>
              <a:buNone/>
            </a:pPr>
            <a:r>
              <a:rPr lang="en-US" b="1" dirty="0" err="1" smtClean="0">
                <a:hlinkClick r:id="rId2" tooltip="Susan Beebe"/>
              </a:rPr>
              <a:t>susanbeebe</a:t>
            </a:r>
            <a:r>
              <a:rPr lang="en-US" b="1" dirty="0" smtClean="0"/>
              <a:t> </a:t>
            </a:r>
            <a:r>
              <a:rPr lang="en-US" dirty="0" smtClean="0"/>
              <a:t>RT @</a:t>
            </a:r>
            <a:r>
              <a:rPr lang="en-US" dirty="0" err="1" smtClean="0">
                <a:hlinkClick r:id="rId3" action="ppaction://hlinkfile"/>
              </a:rPr>
              <a:t>Dan_Agnew</a:t>
            </a:r>
            <a:r>
              <a:rPr lang="en-US" dirty="0" smtClean="0"/>
              <a:t>: RT @</a:t>
            </a:r>
            <a:r>
              <a:rPr lang="en-US" dirty="0" err="1" smtClean="0">
                <a:hlinkClick r:id="rId4" action="ppaction://hlinkfile"/>
              </a:rPr>
              <a:t>LeeDrake</a:t>
            </a:r>
            <a:r>
              <a:rPr lang="en-US" dirty="0" smtClean="0"/>
              <a:t>: I am putting together a website to try to attract </a:t>
            </a:r>
            <a:r>
              <a:rPr lang="en-US" dirty="0" err="1" smtClean="0"/>
              <a:t>VerizonFIOS</a:t>
            </a:r>
            <a:r>
              <a:rPr lang="en-US" dirty="0" smtClean="0"/>
              <a:t> to Rochester. #TWC needs some real competition </a:t>
            </a:r>
            <a:r>
              <a:rPr lang="en-US" i="1" dirty="0" smtClean="0">
                <a:hlinkClick r:id="rId5"/>
              </a:rPr>
              <a:t>about 8 hours ago</a:t>
            </a:r>
            <a:r>
              <a:rPr lang="en-US" i="1" dirty="0" smtClean="0"/>
              <a:t> from </a:t>
            </a:r>
            <a:r>
              <a:rPr lang="en-US" i="1" dirty="0" err="1" smtClean="0">
                <a:hlinkClick r:id="rId6"/>
              </a:rPr>
              <a:t>TweetDeck</a:t>
            </a:r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analysis does not capture the new importance of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Scott Jordan’s 4 Tenets </a:t>
            </a:r>
          </a:p>
          <a:p>
            <a:pPr lvl="1"/>
            <a:r>
              <a:rPr lang="en-US" dirty="0" smtClean="0"/>
              <a:t>ISP adoption driven by consumer “product” (example VOIP or Video)</a:t>
            </a:r>
          </a:p>
          <a:p>
            <a:r>
              <a:rPr lang="en-US" dirty="0" smtClean="0"/>
              <a:t>Fixing problems versus enabling features</a:t>
            </a:r>
          </a:p>
          <a:p>
            <a:r>
              <a:rPr lang="en-US" dirty="0" smtClean="0"/>
              <a:t>“Glacial” adoption of IPv6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Science         Engineering         Economics           Business                        Here Be Dragons</a:t>
            </a:r>
          </a:p>
          <a:p>
            <a:endParaRPr lang="en-US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Clemon’s</a:t>
            </a:r>
            <a:r>
              <a:rPr lang="en-US" dirty="0" smtClean="0"/>
              <a:t> concept of </a:t>
            </a:r>
            <a:r>
              <a:rPr lang="en-US" dirty="0" err="1" smtClean="0"/>
              <a:t>Informedness</a:t>
            </a:r>
            <a:r>
              <a:rPr lang="en-US" dirty="0" smtClean="0"/>
              <a:t> alters traditional thinking on Product, Promotion, Pricing(2008).</a:t>
            </a:r>
          </a:p>
          <a:p>
            <a:endParaRPr lang="en-US" dirty="0" smtClean="0"/>
          </a:p>
          <a:p>
            <a:r>
              <a:rPr lang="en-US" dirty="0" smtClean="0"/>
              <a:t>How might we designing “Products” and/or Incentives for various target Customers (ISP, CIO, End User)</a:t>
            </a:r>
          </a:p>
          <a:p>
            <a:endParaRPr lang="en-US" dirty="0" smtClean="0"/>
          </a:p>
          <a:p>
            <a:r>
              <a:rPr lang="en-US" dirty="0" smtClean="0"/>
              <a:t>Contract Switching…coming up next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9831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Do we need 2 addresses? Logical and Physical</a:t>
            </a:r>
          </a:p>
          <a:p>
            <a:pPr lvl="2">
              <a:buNone/>
            </a:pPr>
            <a:r>
              <a:rPr lang="en-US" i="1" dirty="0" smtClean="0"/>
              <a:t>Observation – global Logical addresses - look up and extensive routing</a:t>
            </a:r>
          </a:p>
          <a:p>
            <a:pPr lvl="1"/>
            <a:r>
              <a:rPr lang="en-US" dirty="0" smtClean="0"/>
              <a:t>32 not enough, 128 not wireless friendly</a:t>
            </a:r>
          </a:p>
          <a:p>
            <a:pPr lvl="2">
              <a:buNone/>
            </a:pPr>
            <a:r>
              <a:rPr lang="en-US" i="1" dirty="0" smtClean="0"/>
              <a:t>Flexible - tailored to requirement, easy transition</a:t>
            </a:r>
          </a:p>
          <a:p>
            <a:pPr lvl="2">
              <a:buNone/>
            </a:pPr>
            <a:endParaRPr lang="en-US" i="1" dirty="0" smtClean="0"/>
          </a:p>
          <a:p>
            <a:pPr lvl="1"/>
            <a:r>
              <a:rPr lang="en-US" dirty="0" smtClean="0"/>
              <a:t>Current Internet – optimize on meshing  </a:t>
            </a:r>
          </a:p>
          <a:p>
            <a:pPr lvl="2">
              <a:buNone/>
            </a:pPr>
            <a:r>
              <a:rPr lang="en-US" i="1" dirty="0" smtClean="0"/>
              <a:t>When to mesh and how much?</a:t>
            </a:r>
          </a:p>
          <a:p>
            <a:pPr lvl="2">
              <a:buNone/>
            </a:pPr>
            <a:r>
              <a:rPr lang="en-US" i="1" dirty="0" smtClean="0"/>
              <a:t>Combination of hierarchy and mesh structures </a:t>
            </a:r>
          </a:p>
          <a:p>
            <a:pPr lvl="2">
              <a:buNone/>
            </a:pP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Given above- relook at the protocol stack? 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609600" y="914400"/>
            <a:ext cx="457200" cy="205740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flipH="1">
            <a:off x="7162800" y="3429000"/>
            <a:ext cx="457200" cy="1295400"/>
          </a:xfrm>
          <a:prstGeom prst="leftBrace">
            <a:avLst>
              <a:gd name="adj1" fmla="val 8333"/>
              <a:gd name="adj2" fmla="val 5288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09600" y="4876800"/>
            <a:ext cx="457200" cy="91440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990600"/>
            <a:ext cx="553998" cy="1676400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Addressing 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0" y="3048000"/>
            <a:ext cx="923330" cy="1905000"/>
          </a:xfrm>
          <a:prstGeom prst="rect">
            <a:avLst/>
          </a:prstGeom>
          <a:noFill/>
        </p:spPr>
        <p:txBody>
          <a:bodyPr vert="vert"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Topological consideration 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343400"/>
            <a:ext cx="553998" cy="1676400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Protocols 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Flowchart: Punched Tape 10"/>
          <p:cNvSpPr/>
          <p:nvPr/>
        </p:nvSpPr>
        <p:spPr>
          <a:xfrm>
            <a:off x="1905000" y="5791200"/>
            <a:ext cx="5867400" cy="762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above should be ISP friendly. Easy transition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Architectural studies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Addressing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Structural topology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Wireless networks support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loud 49"/>
          <p:cNvSpPr/>
          <p:nvPr/>
        </p:nvSpPr>
        <p:spPr>
          <a:xfrm>
            <a:off x="228600" y="3962400"/>
            <a:ext cx="8153400" cy="14478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1981200" y="2590800"/>
            <a:ext cx="51816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Addressing in the ISP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1219200"/>
            <a:ext cx="2971800" cy="99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 smtClean="0"/>
              <a:t>High level</a:t>
            </a:r>
          </a:p>
          <a:p>
            <a:pPr>
              <a:buNone/>
            </a:pPr>
            <a:r>
              <a:rPr lang="en-US" sz="3000" dirty="0" smtClean="0"/>
              <a:t>Typical - </a:t>
            </a:r>
          </a:p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819400" y="1143000"/>
            <a:ext cx="3200400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628900" y="2247900"/>
            <a:ext cx="114300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743200" y="2819400"/>
            <a:ext cx="17526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505200" y="2895600"/>
            <a:ext cx="106680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4051816" y="3061216"/>
            <a:ext cx="1154668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318516" y="2882384"/>
            <a:ext cx="1688068" cy="190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219700" y="2362200"/>
            <a:ext cx="106680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962400" y="1752600"/>
            <a:ext cx="1066800" cy="3226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62400" y="1937268"/>
            <a:ext cx="495300" cy="3487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4552950" y="2000250"/>
            <a:ext cx="419100" cy="228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71800" y="3505200"/>
            <a:ext cx="457200" cy="228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24200" y="3352800"/>
            <a:ext cx="1600200" cy="457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38600" y="3962400"/>
            <a:ext cx="457200" cy="3226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181600" y="3581400"/>
            <a:ext cx="685800" cy="381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24200" y="3276600"/>
            <a:ext cx="2590800" cy="10846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1562100" y="3505200"/>
            <a:ext cx="9525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2190750" y="3905250"/>
            <a:ext cx="914400" cy="114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461516" y="3899416"/>
            <a:ext cx="926068" cy="266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>
            <a:off x="6229350" y="3600450"/>
            <a:ext cx="838200" cy="800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990600" y="5181600"/>
            <a:ext cx="2209800" cy="762000"/>
            <a:chOff x="457200" y="4800600"/>
            <a:chExt cx="2209800" cy="1362075"/>
          </a:xfr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61" name="Cloud 60"/>
            <p:cNvSpPr/>
            <p:nvPr/>
          </p:nvSpPr>
          <p:spPr>
            <a:xfrm>
              <a:off x="457200" y="4800600"/>
              <a:ext cx="2209800" cy="1362075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90600" y="5219700"/>
              <a:ext cx="1219200" cy="5238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RIT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715000" y="5105401"/>
            <a:ext cx="2438400" cy="914399"/>
            <a:chOff x="5217459" y="4724401"/>
            <a:chExt cx="3012141" cy="1341119"/>
          </a:xfr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62" name="Cloud 61"/>
            <p:cNvSpPr/>
            <p:nvPr/>
          </p:nvSpPr>
          <p:spPr>
            <a:xfrm>
              <a:off x="5217459" y="4724401"/>
              <a:ext cx="3012141" cy="1341119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86400" y="5165557"/>
              <a:ext cx="2362200" cy="5416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RPI</a:t>
              </a:r>
              <a:endParaRPr lang="en-US" dirty="0"/>
            </a:p>
          </p:txBody>
        </p:sp>
      </p:grpSp>
      <p:cxnSp>
        <p:nvCxnSpPr>
          <p:cNvPr id="67" name="Straight Connector 66"/>
          <p:cNvCxnSpPr/>
          <p:nvPr/>
        </p:nvCxnSpPr>
        <p:spPr>
          <a:xfrm rot="16200000" flipH="1">
            <a:off x="1422916" y="4928116"/>
            <a:ext cx="468868" cy="190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667007" y="4724398"/>
            <a:ext cx="1447793" cy="6858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 flipV="1">
            <a:off x="5105400" y="4876800"/>
            <a:ext cx="83820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6947416" y="4890016"/>
            <a:ext cx="316468" cy="114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4800600" y="16764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BB2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352800" y="16002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038600" y="22098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BB3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438400" y="31242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DR1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352800" y="36576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DR2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4495800" y="37338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DR3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638800" y="31242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DR4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143000" y="43434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362200" y="44196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410200" y="44958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6705600" y="43434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391400" y="1600200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One POP </a:t>
            </a:r>
          </a:p>
        </p:txBody>
      </p:sp>
      <p:sp>
        <p:nvSpPr>
          <p:cNvPr id="49" name="Rounded Rectangular Callout 48"/>
          <p:cNvSpPr/>
          <p:nvPr/>
        </p:nvSpPr>
        <p:spPr>
          <a:xfrm>
            <a:off x="7543800" y="2590800"/>
            <a:ext cx="1219200" cy="457200"/>
          </a:xfrm>
          <a:prstGeom prst="wedgeRoundRectCallout">
            <a:avLst>
              <a:gd name="adj1" fmla="val -82515"/>
              <a:gd name="adj2" fmla="val 12231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52" name="Rounded Rectangular Callout 51"/>
          <p:cNvSpPr/>
          <p:nvPr/>
        </p:nvSpPr>
        <p:spPr>
          <a:xfrm>
            <a:off x="7543800" y="2590800"/>
            <a:ext cx="1219200" cy="457200"/>
          </a:xfrm>
          <a:prstGeom prst="wedgeRoundRectCallout">
            <a:avLst>
              <a:gd name="adj1" fmla="val -176583"/>
              <a:gd name="adj2" fmla="val -17429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53" name="Rounded Rectangular Callout 52"/>
          <p:cNvSpPr/>
          <p:nvPr/>
        </p:nvSpPr>
        <p:spPr>
          <a:xfrm>
            <a:off x="7543800" y="2590800"/>
            <a:ext cx="1219200" cy="457200"/>
          </a:xfrm>
          <a:prstGeom prst="wedgeRoundRectCallout">
            <a:avLst>
              <a:gd name="adj1" fmla="val -29761"/>
              <a:gd name="adj2" fmla="val 29349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1600200" y="1600200"/>
            <a:ext cx="9906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Tier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14400" y="2895600"/>
            <a:ext cx="9144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Tier 2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28600" y="3810000"/>
            <a:ext cx="9906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Tier 3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352800" y="5334000"/>
            <a:ext cx="2209800" cy="762000"/>
            <a:chOff x="3352800" y="5334000"/>
            <a:chExt cx="2209800" cy="762000"/>
          </a:xfrm>
        </p:grpSpPr>
        <p:sp>
          <p:nvSpPr>
            <p:cNvPr id="68" name="Cloud 67"/>
            <p:cNvSpPr/>
            <p:nvPr/>
          </p:nvSpPr>
          <p:spPr>
            <a:xfrm>
              <a:off x="3352800" y="5334000"/>
              <a:ext cx="2209800" cy="762000"/>
            </a:xfrm>
            <a:prstGeom prst="cloud">
              <a:avLst/>
            </a:prstGeom>
            <a:gradFill flip="none" rotWithShape="1">
              <a:gsLst>
                <a:gs pos="0">
                  <a:srgbClr val="FFFF99">
                    <a:shade val="30000"/>
                    <a:satMod val="115000"/>
                  </a:srgbClr>
                </a:gs>
                <a:gs pos="50000">
                  <a:srgbClr val="FFFF99">
                    <a:shade val="67500"/>
                    <a:satMod val="115000"/>
                  </a:srgbClr>
                </a:gs>
                <a:gs pos="100000">
                  <a:srgbClr val="FFFF99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962400" y="5562600"/>
              <a:ext cx="1219200" cy="369332"/>
            </a:xfrm>
            <a:prstGeom prst="rect">
              <a:avLst/>
            </a:prstGeom>
            <a:gradFill flip="none" rotWithShape="1">
              <a:gsLst>
                <a:gs pos="0">
                  <a:srgbClr val="FFFF99">
                    <a:shade val="30000"/>
                    <a:satMod val="115000"/>
                  </a:srgbClr>
                </a:gs>
                <a:gs pos="50000">
                  <a:srgbClr val="FFFF99">
                    <a:shade val="67500"/>
                    <a:satMod val="115000"/>
                  </a:srgbClr>
                </a:gs>
                <a:gs pos="100000">
                  <a:srgbClr val="FFFF99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UofN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47" grpId="0"/>
      <p:bldP spid="55" grpId="0" animBg="1"/>
      <p:bldP spid="56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>
          <a:xfrm>
            <a:off x="228600" y="1143000"/>
            <a:ext cx="1981200" cy="114300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Cloud 101"/>
          <p:cNvSpPr/>
          <p:nvPr/>
        </p:nvSpPr>
        <p:spPr>
          <a:xfrm>
            <a:off x="0" y="3810000"/>
            <a:ext cx="8153400" cy="16764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Tier based addressing - inter and intra cloud</a:t>
            </a:r>
            <a:endParaRPr lang="en-US" sz="28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304800" y="914400"/>
            <a:ext cx="6019800" cy="5105401"/>
            <a:chOff x="784459" y="1143000"/>
            <a:chExt cx="6463365" cy="5498124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2127802" y="5211032"/>
              <a:ext cx="656493" cy="234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1384414" y="5274811"/>
              <a:ext cx="697470" cy="2298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loud 9"/>
            <p:cNvSpPr/>
            <p:nvPr/>
          </p:nvSpPr>
          <p:spPr>
            <a:xfrm>
              <a:off x="1981200" y="2590800"/>
              <a:ext cx="5181600" cy="1981200"/>
            </a:xfrm>
            <a:prstGeom prst="cloud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/>
            <p:cNvSpPr/>
            <p:nvPr/>
          </p:nvSpPr>
          <p:spPr>
            <a:xfrm>
              <a:off x="2819400" y="1143000"/>
              <a:ext cx="3200400" cy="1676400"/>
            </a:xfrm>
            <a:prstGeom prst="cloud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2628900" y="2247900"/>
              <a:ext cx="1143000" cy="609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2743200" y="2819400"/>
              <a:ext cx="17526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505200" y="2895600"/>
              <a:ext cx="1066800" cy="609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4066021" y="3075420"/>
              <a:ext cx="1126258" cy="3428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318516" y="2882384"/>
              <a:ext cx="1688068" cy="1905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5219700" y="2362200"/>
              <a:ext cx="1066800" cy="609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962400" y="1752600"/>
              <a:ext cx="1066800" cy="3226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962400" y="1937269"/>
              <a:ext cx="495300" cy="34873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572000" y="1951471"/>
              <a:ext cx="457201" cy="29059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971800" y="3505200"/>
              <a:ext cx="457200" cy="2286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124200" y="3352800"/>
              <a:ext cx="1600200" cy="4572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038600" y="3962400"/>
              <a:ext cx="457200" cy="3226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5181600" y="3581400"/>
              <a:ext cx="685800" cy="3810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124200" y="3276600"/>
              <a:ext cx="2590800" cy="10846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483201" y="3640247"/>
              <a:ext cx="1166446" cy="8963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053098" y="4042904"/>
              <a:ext cx="1166447" cy="910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5332239" y="4110108"/>
              <a:ext cx="1266037" cy="1852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6026696" y="3926259"/>
              <a:ext cx="1148862" cy="6701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loud 60"/>
            <p:cNvSpPr/>
            <p:nvPr/>
          </p:nvSpPr>
          <p:spPr>
            <a:xfrm>
              <a:off x="784459" y="5574323"/>
              <a:ext cx="2372628" cy="902677"/>
            </a:xfrm>
            <a:prstGeom prst="cloud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>
              <a:off x="4793382" y="5820509"/>
              <a:ext cx="2454442" cy="820615"/>
            </a:xfrm>
            <a:prstGeom prst="cloud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>
              <a:endCxn id="62" idx="3"/>
            </p:cNvCxnSpPr>
            <p:nvPr/>
          </p:nvCxnSpPr>
          <p:spPr>
            <a:xfrm rot="16200000" flipH="1">
              <a:off x="5615444" y="5462270"/>
              <a:ext cx="662329" cy="1479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6407354" y="5309241"/>
              <a:ext cx="632992" cy="4247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5181600" y="114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1prefix  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1722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2 prefix  </a:t>
            </a:r>
            <a:endParaRPr lang="en-US" dirty="0"/>
          </a:p>
        </p:txBody>
      </p:sp>
      <p:cxnSp>
        <p:nvCxnSpPr>
          <p:cNvPr id="78" name="Straight Arrow Connector 77"/>
          <p:cNvCxnSpPr>
            <a:stCxn id="85" idx="2"/>
            <a:endCxn id="87" idx="0"/>
          </p:cNvCxnSpPr>
          <p:nvPr/>
        </p:nvCxnSpPr>
        <p:spPr>
          <a:xfrm rot="16200000" flipH="1">
            <a:off x="6775966" y="1556266"/>
            <a:ext cx="1230868" cy="1143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134" idx="0"/>
          </p:cNvCxnSpPr>
          <p:nvPr/>
        </p:nvCxnSpPr>
        <p:spPr>
          <a:xfrm rot="16200000" flipH="1">
            <a:off x="7696200" y="3619500"/>
            <a:ext cx="1295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7" idx="2"/>
            <a:endCxn id="133" idx="0"/>
          </p:cNvCxnSpPr>
          <p:nvPr/>
        </p:nvCxnSpPr>
        <p:spPr>
          <a:xfrm rot="16200000" flipH="1">
            <a:off x="7385566" y="3689866"/>
            <a:ext cx="1230868" cy="76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3246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1. 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629400" y="1143000"/>
            <a:ext cx="381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3914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772400" y="2743200"/>
            <a:ext cx="381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1: 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8153400" y="2743200"/>
            <a:ext cx="381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3" name="Oval Callout 92"/>
          <p:cNvSpPr/>
          <p:nvPr/>
        </p:nvSpPr>
        <p:spPr>
          <a:xfrm>
            <a:off x="7391400" y="228600"/>
            <a:ext cx="1676400" cy="990600"/>
          </a:xfrm>
          <a:prstGeom prst="wedgeEllipseCallout">
            <a:avLst>
              <a:gd name="adj1" fmla="val -74068"/>
              <a:gd name="adj2" fmla="val 48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 cloud identifier</a:t>
            </a:r>
            <a:endParaRPr lang="en-US" dirty="0"/>
          </a:p>
        </p:txBody>
      </p:sp>
      <p:sp>
        <p:nvSpPr>
          <p:cNvPr id="94" name="Oval Callout 93"/>
          <p:cNvSpPr/>
          <p:nvPr/>
        </p:nvSpPr>
        <p:spPr>
          <a:xfrm>
            <a:off x="7620000" y="1600200"/>
            <a:ext cx="1524000" cy="990600"/>
          </a:xfrm>
          <a:prstGeom prst="wedgeEllipseCallout">
            <a:avLst>
              <a:gd name="adj1" fmla="val -2337"/>
              <a:gd name="adj2" fmla="val 63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 cloud identifier</a:t>
            </a:r>
            <a:endParaRPr lang="en-US" dirty="0"/>
          </a:p>
        </p:txBody>
      </p:sp>
      <p:sp>
        <p:nvSpPr>
          <p:cNvPr id="95" name="Oval Callout 94"/>
          <p:cNvSpPr/>
          <p:nvPr/>
        </p:nvSpPr>
        <p:spPr>
          <a:xfrm>
            <a:off x="5943600" y="1676400"/>
            <a:ext cx="1524000" cy="990600"/>
          </a:xfrm>
          <a:prstGeom prst="wedgeEllipseCallout">
            <a:avLst>
              <a:gd name="adj1" fmla="val 73978"/>
              <a:gd name="adj2" fmla="val 601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 Cloud identifier</a:t>
            </a:r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1905000" y="1295400"/>
            <a:ext cx="685800" cy="381000"/>
            <a:chOff x="533400" y="1219200"/>
            <a:chExt cx="685800" cy="381000"/>
          </a:xfrm>
        </p:grpSpPr>
        <p:sp>
          <p:nvSpPr>
            <p:cNvPr id="96" name="Rounded Rectangle 95"/>
            <p:cNvSpPr/>
            <p:nvPr/>
          </p:nvSpPr>
          <p:spPr>
            <a:xfrm>
              <a:off x="533400" y="1219200"/>
              <a:ext cx="685800" cy="381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1.1</a:t>
              </a:r>
              <a:r>
                <a:rPr lang="en-US" b="1" dirty="0" smtClean="0"/>
                <a:t>:</a:t>
              </a:r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sp>
        <p:nvSpPr>
          <p:cNvPr id="83" name="Rounded Rectangle 82"/>
          <p:cNvSpPr/>
          <p:nvPr/>
        </p:nvSpPr>
        <p:spPr>
          <a:xfrm>
            <a:off x="2667000" y="12954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114800" y="13716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429000" y="19050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4876800" y="28194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DR4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733800" y="32766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DR3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2667000" y="32766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DR2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1828800" y="27432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DR1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2667000" y="1905000"/>
            <a:ext cx="685800" cy="381000"/>
            <a:chOff x="533400" y="1219200"/>
            <a:chExt cx="685800" cy="381000"/>
          </a:xfrm>
        </p:grpSpPr>
        <p:sp>
          <p:nvSpPr>
            <p:cNvPr id="104" name="Rounded Rectangle 103"/>
            <p:cNvSpPr/>
            <p:nvPr/>
          </p:nvSpPr>
          <p:spPr>
            <a:xfrm>
              <a:off x="533400" y="1219200"/>
              <a:ext cx="685800" cy="381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1.1</a:t>
              </a:r>
              <a:r>
                <a:rPr lang="en-US" b="1" dirty="0" smtClean="0"/>
                <a:t>:</a:t>
              </a:r>
              <a:r>
                <a:rPr lang="en-US" b="1" dirty="0" smtClean="0">
                  <a:solidFill>
                    <a:srgbClr val="FF0000"/>
                  </a:solidFill>
                </a:rPr>
                <a:t>2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800600" y="1447800"/>
            <a:ext cx="685800" cy="381000"/>
            <a:chOff x="533400" y="1219200"/>
            <a:chExt cx="685800" cy="381000"/>
          </a:xfrm>
        </p:grpSpPr>
        <p:sp>
          <p:nvSpPr>
            <p:cNvPr id="107" name="Rounded Rectangle 106"/>
            <p:cNvSpPr/>
            <p:nvPr/>
          </p:nvSpPr>
          <p:spPr>
            <a:xfrm>
              <a:off x="533400" y="1219200"/>
              <a:ext cx="685800" cy="381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1.1</a:t>
              </a:r>
              <a:r>
                <a:rPr lang="en-US" b="1" dirty="0" smtClean="0"/>
                <a:t>:</a:t>
              </a:r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62000" y="2819400"/>
            <a:ext cx="914400" cy="646331"/>
            <a:chOff x="500743" y="1219200"/>
            <a:chExt cx="718457" cy="646331"/>
          </a:xfrm>
        </p:grpSpPr>
        <p:sp>
          <p:nvSpPr>
            <p:cNvPr id="110" name="Rounded Rectangle 109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33400" y="1219200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2.1</a:t>
              </a:r>
              <a:r>
                <a:rPr lang="en-US" b="1" dirty="0" smtClean="0"/>
                <a:t>:1:</a:t>
              </a:r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590800" y="3810000"/>
            <a:ext cx="914400" cy="381000"/>
            <a:chOff x="500743" y="1219200"/>
            <a:chExt cx="718457" cy="381000"/>
          </a:xfrm>
        </p:grpSpPr>
        <p:sp>
          <p:nvSpPr>
            <p:cNvPr id="113" name="Rounded Rectangle 112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2.1</a:t>
              </a:r>
              <a:r>
                <a:rPr lang="en-US" b="1" dirty="0" smtClean="0"/>
                <a:t>:1:</a:t>
              </a:r>
              <a:r>
                <a:rPr lang="en-US" b="1" dirty="0" smtClean="0">
                  <a:solidFill>
                    <a:srgbClr val="FF0000"/>
                  </a:solidFill>
                </a:rPr>
                <a:t>2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191000" y="3733800"/>
            <a:ext cx="914400" cy="381000"/>
            <a:chOff x="500743" y="1219200"/>
            <a:chExt cx="718457" cy="381000"/>
          </a:xfrm>
        </p:grpSpPr>
        <p:sp>
          <p:nvSpPr>
            <p:cNvPr id="116" name="Rounded Rectangle 115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2.1</a:t>
              </a:r>
              <a:r>
                <a:rPr lang="en-US" b="1" dirty="0" smtClean="0"/>
                <a:t>:1:</a:t>
              </a:r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486400" y="3200400"/>
            <a:ext cx="914400" cy="381000"/>
            <a:chOff x="500743" y="1219200"/>
            <a:chExt cx="718457" cy="381000"/>
          </a:xfrm>
        </p:grpSpPr>
        <p:sp>
          <p:nvSpPr>
            <p:cNvPr id="119" name="Rounded Rectangle 118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2.1</a:t>
              </a:r>
              <a:r>
                <a:rPr lang="en-US" b="1" dirty="0" smtClean="0"/>
                <a:t>:1:</a:t>
              </a:r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6324600" y="4343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3 prefix  3.  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848600" y="4343400"/>
            <a:ext cx="381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1: 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8229600" y="4343400"/>
            <a:ext cx="381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1: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8610600" y="4343400"/>
            <a:ext cx="381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0" name="Rounded Rectangle 139"/>
          <p:cNvSpPr/>
          <p:nvPr/>
        </p:nvSpPr>
        <p:spPr>
          <a:xfrm>
            <a:off x="5715000" y="43434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4724400" y="43434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1752600" y="41910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762000" y="41148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304800" y="4572000"/>
            <a:ext cx="1143000" cy="381000"/>
            <a:chOff x="500743" y="1219200"/>
            <a:chExt cx="718457" cy="381000"/>
          </a:xfrm>
        </p:grpSpPr>
        <p:sp>
          <p:nvSpPr>
            <p:cNvPr id="145" name="Rounded Rectangle 144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3.1</a:t>
              </a:r>
              <a:r>
                <a:rPr lang="en-US" b="1" dirty="0" smtClean="0"/>
                <a:t>:1:1:</a:t>
              </a:r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057400" y="4648200"/>
            <a:ext cx="1143000" cy="381000"/>
            <a:chOff x="500743" y="1219200"/>
            <a:chExt cx="718457" cy="381000"/>
          </a:xfrm>
        </p:grpSpPr>
        <p:sp>
          <p:nvSpPr>
            <p:cNvPr id="148" name="Rounded Rectangle 147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3.1</a:t>
              </a:r>
              <a:r>
                <a:rPr lang="en-US" b="1" dirty="0" smtClean="0"/>
                <a:t>:1:1:</a:t>
              </a:r>
              <a:r>
                <a:rPr lang="en-US" b="1" dirty="0" smtClean="0">
                  <a:solidFill>
                    <a:srgbClr val="FF0000"/>
                  </a:solidFill>
                </a:rPr>
                <a:t>2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62400" y="4800600"/>
            <a:ext cx="1143000" cy="381000"/>
            <a:chOff x="500743" y="1219200"/>
            <a:chExt cx="718457" cy="381000"/>
          </a:xfrm>
        </p:grpSpPr>
        <p:sp>
          <p:nvSpPr>
            <p:cNvPr id="151" name="Rounded Rectangle 150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3.1</a:t>
              </a:r>
              <a:r>
                <a:rPr lang="en-US" b="1" dirty="0" smtClean="0"/>
                <a:t>:1:1:</a:t>
              </a:r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867400" y="4800600"/>
            <a:ext cx="1143000" cy="381000"/>
            <a:chOff x="500743" y="1219200"/>
            <a:chExt cx="718457" cy="381000"/>
          </a:xfrm>
        </p:grpSpPr>
        <p:sp>
          <p:nvSpPr>
            <p:cNvPr id="154" name="Rounded Rectangle 153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3.1</a:t>
              </a:r>
              <a:r>
                <a:rPr lang="en-US" b="1" dirty="0" smtClean="0"/>
                <a:t>:1:1:</a:t>
              </a:r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6324600" y="541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4 prefix  4.  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7848600" y="5410200"/>
            <a:ext cx="10668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1:1:1:1?? </a:t>
            </a:r>
            <a:endParaRPr lang="en-US" dirty="0"/>
          </a:p>
        </p:txBody>
      </p:sp>
      <p:sp>
        <p:nvSpPr>
          <p:cNvPr id="162" name="Flowchart: Punched Tape 161"/>
          <p:cNvSpPr/>
          <p:nvPr/>
        </p:nvSpPr>
        <p:spPr>
          <a:xfrm>
            <a:off x="2209800" y="5867400"/>
            <a:ext cx="5257800" cy="762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Flexible Addressing - Wireless friendly </a:t>
            </a:r>
            <a:endParaRPr lang="en-US" sz="2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4038600" y="5334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Rensselaer Polytechnic Institute  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0" y="5181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Rochester Institute of Technology </a:t>
            </a:r>
            <a:endParaRPr lang="en-US" sz="1600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457200" y="1524000"/>
            <a:ext cx="914400" cy="381000"/>
            <a:chOff x="500743" y="1219200"/>
            <a:chExt cx="718457" cy="381000"/>
          </a:xfrm>
        </p:grpSpPr>
        <p:sp>
          <p:nvSpPr>
            <p:cNvPr id="124" name="Rounded Rectangle 123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2.1</a:t>
              </a:r>
              <a:r>
                <a:rPr lang="en-US" b="1" dirty="0" smtClean="0"/>
                <a:t>:2:</a:t>
              </a:r>
              <a:r>
                <a:rPr lang="en-US" b="1" dirty="0" smtClean="0">
                  <a:solidFill>
                    <a:srgbClr val="FF0000"/>
                  </a:solidFill>
                </a:rPr>
                <a:t>x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52" grpId="0"/>
      <p:bldP spid="55" grpId="0"/>
      <p:bldP spid="84" grpId="0"/>
      <p:bldP spid="85" grpId="0" animBg="1"/>
      <p:bldP spid="86" grpId="0"/>
      <p:bldP spid="87" grpId="0" animBg="1"/>
      <p:bldP spid="88" grpId="0" animBg="1"/>
      <p:bldP spid="93" grpId="0" animBg="1"/>
      <p:bldP spid="94" grpId="0" animBg="1"/>
      <p:bldP spid="95" grpId="0" animBg="1"/>
      <p:bldP spid="130" grpId="0"/>
      <p:bldP spid="133" grpId="0" animBg="1"/>
      <p:bldP spid="134" grpId="0" animBg="1"/>
      <p:bldP spid="139" grpId="0" animBg="1"/>
      <p:bldP spid="158" grpId="0"/>
      <p:bldP spid="161" grpId="0" animBg="1"/>
      <p:bldP spid="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6172200" y="4191000"/>
            <a:ext cx="6096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53000" y="4191000"/>
            <a:ext cx="6096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733800" y="4191000"/>
            <a:ext cx="6096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715000" y="4191000"/>
            <a:ext cx="457200" cy="381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95800" y="4191000"/>
            <a:ext cx="457200" cy="381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276600" y="4191000"/>
            <a:ext cx="457200" cy="381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495800" y="2209800"/>
            <a:ext cx="2743200" cy="1295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752600" y="2209800"/>
            <a:ext cx="2743200" cy="1295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Flexibile</a:t>
            </a:r>
            <a:r>
              <a:rPr lang="en-US" sz="3600" dirty="0" smtClean="0"/>
              <a:t> Addressing Scheme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1"/>
            <a:ext cx="11430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Tier field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066800"/>
            <a:ext cx="1524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Length field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066800"/>
            <a:ext cx="160020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Address field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752600"/>
            <a:ext cx="11430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6 bits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752600"/>
            <a:ext cx="1524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 bits 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1752600"/>
            <a:ext cx="160020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4- 12 bits 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590800"/>
            <a:ext cx="167640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6 bits – 64 tiers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2286000"/>
            <a:ext cx="2743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“01”</a:t>
            </a:r>
          </a:p>
          <a:p>
            <a:r>
              <a:rPr lang="en-US" dirty="0" smtClean="0"/>
              <a:t>“10”</a:t>
            </a:r>
          </a:p>
          <a:p>
            <a:r>
              <a:rPr lang="en-US" dirty="0" smtClean="0"/>
              <a:t>“11”</a:t>
            </a:r>
          </a:p>
          <a:p>
            <a:r>
              <a:rPr lang="en-US" dirty="0" smtClean="0"/>
              <a:t>“00” </a:t>
            </a:r>
            <a:r>
              <a:rPr lang="en-US" dirty="0" smtClean="0">
                <a:sym typeface="Wingdings" pitchFamily="2" charset="2"/>
              </a:rPr>
              <a:t> S</a:t>
            </a:r>
            <a:r>
              <a:rPr lang="en-US" dirty="0" smtClean="0"/>
              <a:t>pecial handling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2286000"/>
            <a:ext cx="2971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 bits </a:t>
            </a:r>
            <a:r>
              <a:rPr lang="en-US" dirty="0" smtClean="0">
                <a:sym typeface="Wingdings" pitchFamily="2" charset="2"/>
              </a:rPr>
              <a:t>   </a:t>
            </a:r>
            <a:r>
              <a:rPr lang="en-US" dirty="0" smtClean="0"/>
              <a:t>16 systems</a:t>
            </a:r>
          </a:p>
          <a:p>
            <a:r>
              <a:rPr lang="en-US" dirty="0" smtClean="0"/>
              <a:t>8 bits </a:t>
            </a:r>
            <a:r>
              <a:rPr lang="en-US" dirty="0" smtClean="0">
                <a:sym typeface="Wingdings" pitchFamily="2" charset="2"/>
              </a:rPr>
              <a:t>   2</a:t>
            </a:r>
            <a:r>
              <a:rPr lang="en-US" dirty="0" smtClean="0"/>
              <a:t>56 systems</a:t>
            </a:r>
          </a:p>
          <a:p>
            <a:r>
              <a:rPr lang="en-US" dirty="0" smtClean="0"/>
              <a:t>12 bits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4096 systems</a:t>
            </a:r>
          </a:p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1066800"/>
            <a:ext cx="1447800" cy="400110"/>
          </a:xfrm>
          <a:prstGeom prst="rect">
            <a:avLst/>
          </a:prstGeom>
          <a:solidFill>
            <a:srgbClr val="FAC090">
              <a:alpha val="58039"/>
            </a:srgbClr>
          </a:solidFill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Length field</a:t>
            </a:r>
            <a:endParaRPr lang="en-US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848600" y="1219200"/>
            <a:ext cx="914400" cy="28546"/>
          </a:xfrm>
          <a:prstGeom prst="straightConnector1">
            <a:avLst/>
          </a:prstGeom>
          <a:ln w="38100"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14600" y="2514600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90800" y="28194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90800" y="3124200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48400" y="1066800"/>
            <a:ext cx="160020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Address field</a:t>
            </a:r>
            <a:endParaRPr lang="en-US" sz="2000" b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1066800" y="4267200"/>
            <a:ext cx="914400" cy="381000"/>
            <a:chOff x="500743" y="1219200"/>
            <a:chExt cx="718457" cy="381000"/>
          </a:xfrm>
        </p:grpSpPr>
        <p:sp>
          <p:nvSpPr>
            <p:cNvPr id="58" name="Rounded Rectangle 57"/>
            <p:cNvSpPr/>
            <p:nvPr/>
          </p:nvSpPr>
          <p:spPr>
            <a:xfrm>
              <a:off x="500743" y="1219200"/>
              <a:ext cx="718457" cy="381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33400" y="1219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2.1</a:t>
              </a:r>
              <a:r>
                <a:rPr lang="en-US" b="1" dirty="0" smtClean="0"/>
                <a:t>:1:</a:t>
              </a:r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438400" y="4724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       1</a:t>
            </a:r>
            <a:r>
              <a:rPr lang="en-US" baseline="30000" dirty="0" smtClean="0"/>
              <a:t>st</a:t>
            </a:r>
            <a:r>
              <a:rPr lang="en-US" dirty="0" smtClean="0"/>
              <a:t> address    2</a:t>
            </a:r>
            <a:r>
              <a:rPr lang="en-US" baseline="30000" dirty="0" smtClean="0"/>
              <a:t>nd</a:t>
            </a:r>
            <a:r>
              <a:rPr lang="en-US" dirty="0" smtClean="0"/>
              <a:t> address    3</a:t>
            </a:r>
            <a:r>
              <a:rPr lang="en-US" baseline="30000" dirty="0" smtClean="0"/>
              <a:t>rd</a:t>
            </a:r>
            <a:r>
              <a:rPr lang="en-US" dirty="0" smtClean="0"/>
              <a:t>  address 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2362200" y="4191000"/>
            <a:ext cx="914400" cy="381000"/>
          </a:xfrm>
          <a:prstGeom prst="roundRect">
            <a:avLst/>
          </a:prstGeom>
          <a:solidFill>
            <a:srgbClr val="93C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62200" y="4191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000010     01  0001        01  0001        01  0100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32" grpId="0" animBg="1"/>
      <p:bldP spid="61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Flexibility in Addressing Scheme 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1371600"/>
            <a:ext cx="8382000" cy="25853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74320" indent="-182880">
              <a:buFont typeface="Arial" pitchFamily="34" charset="0"/>
              <a:buChar char="•"/>
            </a:pPr>
            <a:r>
              <a:rPr lang="en-US" b="1" dirty="0" smtClean="0"/>
              <a:t>Faster forwarding between tiers – </a:t>
            </a:r>
          </a:p>
          <a:p>
            <a:pPr marL="731520" lvl="1" indent="-182880">
              <a:buFont typeface="Arial" pitchFamily="34" charset="0"/>
              <a:buChar char="•"/>
            </a:pPr>
            <a:r>
              <a:rPr lang="en-US" b="1" dirty="0" smtClean="0"/>
              <a:t>Switch on tier field – UP, DOWN, </a:t>
            </a:r>
          </a:p>
          <a:p>
            <a:pPr marL="731520" lvl="1" indent="-182880">
              <a:buFont typeface="Arial" pitchFamily="34" charset="0"/>
              <a:buChar char="•"/>
            </a:pPr>
            <a:r>
              <a:rPr lang="en-US" b="1" dirty="0" smtClean="0"/>
              <a:t>Same level –Mesh as required and route - maximum 4096</a:t>
            </a:r>
          </a:p>
          <a:p>
            <a:pPr marL="731520" lvl="1" indent="-182880">
              <a:buFont typeface="Arial" pitchFamily="34" charset="0"/>
              <a:buChar char="•"/>
            </a:pPr>
            <a:r>
              <a:rPr lang="en-US" b="1" dirty="0" smtClean="0"/>
              <a:t>Distribute routing load to within tiers</a:t>
            </a:r>
          </a:p>
          <a:p>
            <a:pPr marL="274320" indent="-182880">
              <a:buFont typeface="Arial" pitchFamily="34" charset="0"/>
              <a:buChar char="•"/>
            </a:pPr>
            <a:r>
              <a:rPr lang="en-US" b="1" dirty="0" smtClean="0"/>
              <a:t>Address length depends on tier level – (no fixed size)</a:t>
            </a:r>
          </a:p>
          <a:p>
            <a:pPr marL="274320" indent="-182880">
              <a:buFont typeface="Arial" pitchFamily="34" charset="0"/>
              <a:buChar char="•"/>
            </a:pPr>
            <a:r>
              <a:rPr lang="en-US" b="1" dirty="0" smtClean="0"/>
              <a:t>Addresses will never run out</a:t>
            </a:r>
          </a:p>
          <a:p>
            <a:pPr marL="274320" indent="-182880">
              <a:buFont typeface="Arial" pitchFamily="34" charset="0"/>
              <a:buChar char="•"/>
            </a:pPr>
            <a:r>
              <a:rPr lang="en-US" b="1" dirty="0" smtClean="0"/>
              <a:t>00 - Special addressing – wireless networks, roaming user</a:t>
            </a:r>
          </a:p>
          <a:p>
            <a:pPr marL="274320" indent="-182880">
              <a:buFont typeface="Arial" pitchFamily="34" charset="0"/>
              <a:buChar char="•"/>
            </a:pPr>
            <a:r>
              <a:rPr lang="en-US" b="1" dirty="0" smtClean="0"/>
              <a:t>Flexibility – nested addressing </a:t>
            </a:r>
          </a:p>
          <a:p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91000" y="3581400"/>
            <a:ext cx="1905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7772400" y="1752600"/>
            <a:ext cx="914400" cy="457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7772400" y="2286000"/>
            <a:ext cx="914400" cy="457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loud 25"/>
          <p:cNvSpPr/>
          <p:nvPr/>
        </p:nvSpPr>
        <p:spPr>
          <a:xfrm>
            <a:off x="7772400" y="2819400"/>
            <a:ext cx="914400" cy="457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7810500" y="22479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420100" y="22479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420894" y="2780506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7811294" y="2780506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5"/>
          <p:cNvGrpSpPr/>
          <p:nvPr/>
        </p:nvGrpSpPr>
        <p:grpSpPr>
          <a:xfrm>
            <a:off x="8077200" y="1828800"/>
            <a:ext cx="304800" cy="304800"/>
            <a:chOff x="7924800" y="3505200"/>
            <a:chExt cx="304800" cy="304800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7924800" y="3505200"/>
              <a:ext cx="3048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7924800" y="3657600"/>
              <a:ext cx="2286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8039100" y="3619500"/>
              <a:ext cx="304800" cy="762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6"/>
          <p:cNvGrpSpPr/>
          <p:nvPr/>
        </p:nvGrpSpPr>
        <p:grpSpPr>
          <a:xfrm>
            <a:off x="7924800" y="2362200"/>
            <a:ext cx="533400" cy="304800"/>
            <a:chOff x="8305800" y="2438400"/>
            <a:chExt cx="533400" cy="304800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8305800" y="2438400"/>
              <a:ext cx="3048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8305800" y="2590800"/>
              <a:ext cx="2286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8534400" y="2590800"/>
              <a:ext cx="3048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8420100" y="2552700"/>
              <a:ext cx="304800" cy="762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8610600" y="2438400"/>
              <a:ext cx="2286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reeform 22"/>
          <p:cNvSpPr/>
          <p:nvPr/>
        </p:nvSpPr>
        <p:spPr>
          <a:xfrm>
            <a:off x="4703736" y="1702231"/>
            <a:ext cx="3099661" cy="514027"/>
          </a:xfrm>
          <a:custGeom>
            <a:avLst/>
            <a:gdLst>
              <a:gd name="connsiteX0" fmla="*/ 0 w 3099661"/>
              <a:gd name="connsiteY0" fmla="*/ 126569 h 514027"/>
              <a:gd name="connsiteX1" fmla="*/ 1526583 w 3099661"/>
              <a:gd name="connsiteY1" fmla="*/ 64576 h 514027"/>
              <a:gd name="connsiteX2" fmla="*/ 3099661 w 3099661"/>
              <a:gd name="connsiteY2" fmla="*/ 514027 h 51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9661" h="514027">
                <a:moveTo>
                  <a:pt x="0" y="126569"/>
                </a:moveTo>
                <a:cubicBezTo>
                  <a:pt x="504986" y="63284"/>
                  <a:pt x="1009973" y="0"/>
                  <a:pt x="1526583" y="64576"/>
                </a:cubicBezTo>
                <a:cubicBezTo>
                  <a:pt x="2043193" y="129152"/>
                  <a:pt x="2571427" y="321589"/>
                  <a:pt x="3099661" y="514027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27742" y="2131017"/>
            <a:ext cx="1037095" cy="431370"/>
          </a:xfrm>
          <a:custGeom>
            <a:avLst/>
            <a:gdLst>
              <a:gd name="connsiteX0" fmla="*/ 0 w 1037095"/>
              <a:gd name="connsiteY0" fmla="*/ 0 h 431370"/>
              <a:gd name="connsiteX1" fmla="*/ 387458 w 1037095"/>
              <a:gd name="connsiteY1" fmla="*/ 123986 h 431370"/>
              <a:gd name="connsiteX2" fmla="*/ 945397 w 1037095"/>
              <a:gd name="connsiteY2" fmla="*/ 387458 h 431370"/>
              <a:gd name="connsiteX3" fmla="*/ 937648 w 1037095"/>
              <a:gd name="connsiteY3" fmla="*/ 387458 h 43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7095" h="431370">
                <a:moveTo>
                  <a:pt x="0" y="0"/>
                </a:moveTo>
                <a:cubicBezTo>
                  <a:pt x="114946" y="29705"/>
                  <a:pt x="229892" y="59410"/>
                  <a:pt x="387458" y="123986"/>
                </a:cubicBezTo>
                <a:cubicBezTo>
                  <a:pt x="545024" y="188562"/>
                  <a:pt x="853699" y="343546"/>
                  <a:pt x="945397" y="387458"/>
                </a:cubicBezTo>
                <a:cubicBezTo>
                  <a:pt x="1037095" y="431370"/>
                  <a:pt x="987371" y="409414"/>
                  <a:pt x="937648" y="387458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41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Nested Addressing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886012" y="1877786"/>
            <a:ext cx="4826000" cy="183968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/>
          <p:cNvSpPr/>
          <p:nvPr/>
        </p:nvSpPr>
        <p:spPr>
          <a:xfrm>
            <a:off x="1666688" y="533400"/>
            <a:ext cx="2980765" cy="155665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490863" y="1558525"/>
            <a:ext cx="1061357" cy="567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1598172" y="2089950"/>
            <a:ext cx="1627414" cy="709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306918" y="2159961"/>
            <a:ext cx="990600" cy="567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2816144" y="2314120"/>
            <a:ext cx="1072192" cy="319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065288" y="2148275"/>
            <a:ext cx="1567492" cy="1774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903756" y="1664661"/>
            <a:ext cx="990600" cy="567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731247" y="1099457"/>
            <a:ext cx="993588" cy="299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31247" y="1270935"/>
            <a:ext cx="461309" cy="32382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299012" y="1276350"/>
            <a:ext cx="425824" cy="2776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808629" y="2726871"/>
            <a:ext cx="425824" cy="21227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50571" y="2585357"/>
            <a:ext cx="1490382" cy="42454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02218" y="3151414"/>
            <a:ext cx="425824" cy="2996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866776" y="2797629"/>
            <a:ext cx="638735" cy="35378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50571" y="2514600"/>
            <a:ext cx="2413000" cy="10071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128780" y="3092556"/>
            <a:ext cx="859920" cy="2483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95850" y="2797629"/>
            <a:ext cx="638735" cy="566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loud 61"/>
          <p:cNvSpPr/>
          <p:nvPr/>
        </p:nvSpPr>
        <p:spPr>
          <a:xfrm>
            <a:off x="4191000" y="4038600"/>
            <a:ext cx="4191000" cy="1905000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endCxn id="80" idx="0"/>
          </p:cNvCxnSpPr>
          <p:nvPr/>
        </p:nvCxnSpPr>
        <p:spPr>
          <a:xfrm rot="16200000" flipH="1">
            <a:off x="4688862" y="3888761"/>
            <a:ext cx="478971" cy="277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5520071" y="3767470"/>
            <a:ext cx="397329" cy="2973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800600" y="1066800"/>
            <a:ext cx="1524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Cloud ID 1.1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0200" y="1828800"/>
            <a:ext cx="1828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Cloud ID– 2.1:1 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791200" y="2971800"/>
            <a:ext cx="182880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Cloud ID– 3.1:1:1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705600" y="4114800"/>
            <a:ext cx="15240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Tier 1 – 1.1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934200" y="4953000"/>
            <a:ext cx="1524000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Tier 2 – 2.1:1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52400" y="4241899"/>
            <a:ext cx="4572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Flexibility at tier level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Internal addressing structure </a:t>
            </a:r>
          </a:p>
          <a:p>
            <a:pPr lvl="1"/>
            <a:r>
              <a:rPr lang="en-US" sz="2400" b="1" dirty="0" smtClean="0">
                <a:solidFill>
                  <a:srgbClr val="C00000"/>
                </a:solidFill>
              </a:rPr>
              <a:t>Private, partly private/public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DNS to locate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DNS hierarchy </a:t>
            </a:r>
          </a:p>
          <a:p>
            <a:pPr lvl="1"/>
            <a:r>
              <a:rPr lang="en-US" sz="2400" b="1" dirty="0" smtClean="0">
                <a:solidFill>
                  <a:srgbClr val="C00000"/>
                </a:solidFill>
              </a:rPr>
              <a:t> domain name service /tier</a:t>
            </a:r>
          </a:p>
          <a:p>
            <a:endParaRPr lang="en-US" sz="2000" b="1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2057400" y="9906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657600" y="9906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819400" y="1524000"/>
            <a:ext cx="685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295400" y="23622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DR1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133600" y="28956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DR2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200400" y="28956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DR3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343400" y="2438400"/>
            <a:ext cx="685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DR4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114800" y="36576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181600" y="3352800"/>
            <a:ext cx="6858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257800" y="5410200"/>
            <a:ext cx="1981200" cy="838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486400" y="5486400"/>
            <a:ext cx="1676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Client network</a:t>
            </a:r>
          </a:p>
          <a:p>
            <a:pPr algn="ctr"/>
            <a:r>
              <a:rPr lang="en-US" b="1" dirty="0" smtClean="0"/>
              <a:t>Small ISP </a:t>
            </a:r>
            <a:endParaRPr lang="en-US" b="1" dirty="0"/>
          </a:p>
        </p:txBody>
      </p:sp>
      <p:sp>
        <p:nvSpPr>
          <p:cNvPr id="80" name="Rounded Rectangle 79"/>
          <p:cNvSpPr/>
          <p:nvPr/>
        </p:nvSpPr>
        <p:spPr>
          <a:xfrm>
            <a:off x="4724400" y="4267200"/>
            <a:ext cx="6858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715000" y="4114800"/>
            <a:ext cx="6858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BB2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495800" y="4876800"/>
            <a:ext cx="6858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019800" y="4876800"/>
            <a:ext cx="6858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400800" y="3657600"/>
            <a:ext cx="236220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Global ID– 3.1:1:1:x 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914400" y="609600"/>
            <a:ext cx="685800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57200" y="1981200"/>
            <a:ext cx="685800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620000" y="5486400"/>
            <a:ext cx="685800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DNS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2" name="Straight Connector 91"/>
          <p:cNvCxnSpPr>
            <a:stCxn id="88" idx="3"/>
          </p:cNvCxnSpPr>
          <p:nvPr/>
        </p:nvCxnSpPr>
        <p:spPr>
          <a:xfrm>
            <a:off x="1600200" y="838200"/>
            <a:ext cx="381000" cy="1524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143000" y="2133600"/>
            <a:ext cx="304800" cy="762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239000" y="5715000"/>
            <a:ext cx="381000" cy="1524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75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Handling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95400"/>
            <a:ext cx="5410200" cy="4830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L</a:t>
            </a:r>
            <a:r>
              <a:rPr lang="en-US" dirty="0" smtClean="0"/>
              <a:t>ength field = 00 – No forwarding</a:t>
            </a:r>
          </a:p>
          <a:p>
            <a:pPr>
              <a:buNone/>
            </a:pPr>
            <a:r>
              <a:rPr lang="en-US" dirty="0" smtClean="0"/>
              <a:t>Address field</a:t>
            </a:r>
          </a:p>
          <a:p>
            <a:pPr lvl="1"/>
            <a:r>
              <a:rPr lang="en-US" dirty="0" smtClean="0"/>
              <a:t>00 – Last address field</a:t>
            </a:r>
          </a:p>
          <a:p>
            <a:pPr lvl="1"/>
            <a:r>
              <a:rPr lang="en-US" dirty="0" smtClean="0"/>
              <a:t>01 - Roaming user</a:t>
            </a:r>
          </a:p>
          <a:p>
            <a:pPr lvl="1"/>
            <a:r>
              <a:rPr lang="en-US" dirty="0" smtClean="0"/>
              <a:t>02 - Proprietary addressing</a:t>
            </a:r>
          </a:p>
          <a:p>
            <a:pPr lvl="2"/>
            <a:r>
              <a:rPr lang="en-US" dirty="0" smtClean="0"/>
              <a:t>IPv4</a:t>
            </a:r>
          </a:p>
          <a:p>
            <a:pPr lvl="2"/>
            <a:r>
              <a:rPr lang="en-US" dirty="0" smtClean="0"/>
              <a:t>IPv6?</a:t>
            </a:r>
          </a:p>
          <a:p>
            <a:pPr lvl="1"/>
            <a:r>
              <a:rPr lang="en-US" dirty="0" smtClean="0"/>
              <a:t>03 – sensor networks</a:t>
            </a:r>
          </a:p>
          <a:p>
            <a:pPr lvl="1"/>
            <a:r>
              <a:rPr lang="en-US" dirty="0" smtClean="0"/>
              <a:t>04 – user requires an address</a:t>
            </a:r>
          </a:p>
          <a:p>
            <a:pPr lvl="1"/>
            <a:r>
              <a:rPr lang="en-US" dirty="0" smtClean="0"/>
              <a:t>05 – user requires some service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19050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Length field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19050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 bits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276600"/>
            <a:ext cx="2743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01 – 4 bits</a:t>
            </a:r>
          </a:p>
          <a:p>
            <a:pPr algn="ctr"/>
            <a:r>
              <a:rPr lang="en-US" dirty="0" smtClean="0"/>
              <a:t>10 – 8 bits</a:t>
            </a:r>
          </a:p>
          <a:p>
            <a:pPr algn="ctr"/>
            <a:r>
              <a:rPr lang="en-US" dirty="0" smtClean="0"/>
              <a:t>11- 12 bits</a:t>
            </a:r>
          </a:p>
          <a:p>
            <a:pPr algn="ctr"/>
            <a:r>
              <a:rPr lang="en-US" dirty="0" smtClean="0"/>
              <a:t>00- special handling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C9C7-5531-43A4-AA9C-2BB6BF2203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924</Words>
  <Application>Microsoft Office PowerPoint</Application>
  <PresentationFormat>On-screen Show (4:3)</PresentationFormat>
  <Paragraphs>268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 Scalable Internet Architecture</vt:lpstr>
      <vt:lpstr>Technical Questions</vt:lpstr>
      <vt:lpstr>Architectural studies  </vt:lpstr>
      <vt:lpstr>Addressing in the ISP topology</vt:lpstr>
      <vt:lpstr>Tier based addressing - inter and intra cloud</vt:lpstr>
      <vt:lpstr>Flexibile Addressing Scheme </vt:lpstr>
      <vt:lpstr>Flexibility in Addressing Scheme </vt:lpstr>
      <vt:lpstr>Nested Addressing</vt:lpstr>
      <vt:lpstr>Special Handling </vt:lpstr>
      <vt:lpstr>Roaming User </vt:lpstr>
      <vt:lpstr>The Protocol Stack</vt:lpstr>
      <vt:lpstr>Socioeconomic and Business Impact studies</vt:lpstr>
      <vt:lpstr>The Socioeconomic Piece: Towards Understanding the Market Context for Network Innovation</vt:lpstr>
      <vt:lpstr>Which forces are prevalent in the Internet Industry?</vt:lpstr>
      <vt:lpstr>Which entities are capturing value?</vt:lpstr>
      <vt:lpstr>But what else is happening?</vt:lpstr>
      <vt:lpstr>Traditional analysis does not capture the new importance of users</vt:lpstr>
      <vt:lpstr>And further</vt:lpstr>
      <vt:lpstr>Questions ?</vt:lpstr>
    </vt:vector>
  </TitlesOfParts>
  <Company>NSSA - RIT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Scalable Internet</dc:title>
  <dc:creator>Nirmala Shenoy</dc:creator>
  <cp:lastModifiedBy>Nirmala Shenoy</cp:lastModifiedBy>
  <cp:revision>81</cp:revision>
  <dcterms:created xsi:type="dcterms:W3CDTF">2009-03-02T14:39:29Z</dcterms:created>
  <dcterms:modified xsi:type="dcterms:W3CDTF">2009-08-24T16:52:01Z</dcterms:modified>
</cp:coreProperties>
</file>